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0</c:v>
                </c:pt>
                <c:pt idx="3">
                  <c:v>45</c:v>
                </c:pt>
                <c:pt idx="4">
                  <c:v>0</c:v>
                </c:pt>
                <c:pt idx="5">
                  <c:v>1</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Sheet1!$B$2:$B$6</c:f>
              <c:numCache>
                <c:formatCode>0.0</c:formatCode>
                <c:ptCount val="5"/>
                <c:pt idx="0">
                  <c:v>8</c:v>
                </c:pt>
                <c:pt idx="1">
                  <c:v>7.5</c:v>
                </c:pt>
                <c:pt idx="2">
                  <c:v>7.3</c:v>
                </c:pt>
                <c:pt idx="3">
                  <c:v>7.3</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Sheet1!$C$2:$C$6</c:f>
              <c:numCache>
                <c:formatCode>0.0</c:formatCode>
                <c:ptCount val="5"/>
                <c:pt idx="0">
                  <c:v>2</c:v>
                </c:pt>
                <c:pt idx="1">
                  <c:v>2.5</c:v>
                </c:pt>
                <c:pt idx="2">
                  <c:v>2.7</c:v>
                </c:pt>
                <c:pt idx="3">
                  <c:v>2.7</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Sheet1!$B$2:$B$6</c:f>
              <c:numCache>
                <c:formatCode>0.0</c:formatCode>
                <c:ptCount val="5"/>
                <c:pt idx="0">
                  <c:v>6.6</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The Queen Elizabeth Hospital King's Lynn NHS Foundation Trust</c:v>
                </c:pt>
                <c:pt idx="3">
                  <c:v>Bedfordshire Hospitals NHS Foundation Trust</c:v>
                </c:pt>
                <c:pt idx="4">
                  <c:v>Mid and South Essex NHS Foundation Trust</c:v>
                </c:pt>
              </c:strCache>
            </c:strRef>
          </c:cat>
          <c:val>
            <c:numRef>
              <c:f>Sheet1!$C$2:$C$6</c:f>
              <c:numCache>
                <c:formatCode>0.0</c:formatCode>
                <c:ptCount val="5"/>
                <c:pt idx="0">
                  <c:v>3.4000000000000004</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0.18346789855499956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9.0539999999999843E-2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0.94523000000000046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9.0539999999999843E-2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0.32476000000000038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0.64726700000000026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6.7822300000000002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0.17552017342529957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9.1779999999999973E-2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0.95816400000000002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9.1778999999999833E-2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0.32920299999999969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0.86451300000000053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6.8417890000000003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1.4605230000000002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0.45019299999999962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0.12551100000000037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1.3103119999999997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0.12551099999999948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0.45019300000000051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2.8168000000000859E-2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7.9168060000000002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0.10282199999999975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0.34135999999999989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9.5169000000000281E-2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0.99354799999999965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9.5168000000000141E-2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0.34136100000000003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0.60290200000000027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6.608314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0.1973780000000005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0.31783699999999993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8.8610000000000078E-2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0.92508000000000035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8.8611000000000217E-2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0.31783599999999979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0.83530000000000015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7.9414860000000003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0.12599400000000038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0.12692299999999967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3.5384999999999778E-2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0.36941700000000033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3.5384999999999778E-2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0.12692299999999967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0.20219900000000024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8.9036629999999999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4</c:v>
                </c:pt>
                <c:pt idx="1">
                  <c:v>36</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0.1034069999999998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0.32309199999999993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9.0075000000000571E-2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0.9403769999999998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9.0074999999999683E-2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0.32309199999999993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0.76565900000000031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4.3886960000000004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0.36868299999999987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0.32791999999999977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9.1422000000000558E-2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0.95442999999999945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9.1422000000000558E-2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0.32792099999999991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0.90330599999999972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6.6003069999999999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0.37802198525759945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0.15300200000000075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1.5973199999999999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0.153003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0.54880200000000023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0.67726500000000023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7.149769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0.95369099999999918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0.38014800000000015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0.10598200000000002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1.1064400000000001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0.10598200000000091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0.38014699999999912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0.46088199999999979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8.1425219999999996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1.175945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0.4256120000000001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0.11865799999999993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1.2387670000000002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0.11865799999999993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0.4256120000000001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0.8390500000000003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5.9641270000000004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Q2. How did you feel about the length of time you were on the waiting list before your admission to hospital?</c:v>
                </c:pt>
                <c:pt idx="1">
                  <c:v>The hospital and ward Q10. If you brought medication with you to hospital, were you able to take it when you needed to?</c:v>
                </c:pt>
                <c:pt idx="2">
                  <c:v>Nurses Q20. Did you have confidence and trust in the nurses treating you?</c:v>
                </c:pt>
                <c:pt idx="3">
                  <c:v>Leaving hospital Q44. Did hospital staff discuss with you whether you may need any further health or social care services after leaving hospital?</c:v>
                </c:pt>
                <c:pt idx="4">
                  <c:v>The hospital and ward Q15. During your time in hospital, did you get enough to drink?</c:v>
                </c:pt>
              </c:strCache>
            </c:strRef>
          </c:cat>
          <c:val>
            <c:numRef>
              <c:f>Sheet1!$B$2:$B$6</c:f>
              <c:numCache>
                <c:formatCode>0.0</c:formatCode>
                <c:ptCount val="5"/>
                <c:pt idx="0">
                  <c:v>8.4</c:v>
                </c:pt>
                <c:pt idx="1">
                  <c:v>8.5</c:v>
                </c:pt>
                <c:pt idx="2">
                  <c:v>9.1</c:v>
                </c:pt>
                <c:pt idx="3">
                  <c:v>8.1</c:v>
                </c:pt>
                <c:pt idx="4">
                  <c:v>9.5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Q2. How did you feel about the length of time you were on the waiting list before your admission to hospital?</c:v>
                </c:pt>
                <c:pt idx="1">
                  <c:v>The hospital and ward Q10. If you brought medication with you to hospital, were you able to take it when you needed to?</c:v>
                </c:pt>
                <c:pt idx="2">
                  <c:v>Nurses Q20. Did you have confidence and trust in the nurses treating you?</c:v>
                </c:pt>
                <c:pt idx="3">
                  <c:v>Leaving hospital Q44. Did hospital staff discuss with you whether you may need any further health or social care services after leaving hospital?</c:v>
                </c:pt>
                <c:pt idx="4">
                  <c:v>The hospital and ward Q15. During your time in hospital, did you get enough to drink?</c:v>
                </c:pt>
              </c:strCache>
            </c:strRef>
          </c:cat>
          <c:val>
            <c:numRef>
              <c:f>Sheet1!$C$2:$C$6</c:f>
              <c:numCache>
                <c:formatCode>0.0</c:formatCode>
                <c:ptCount val="5"/>
                <c:pt idx="0">
                  <c:v>7.5</c:v>
                </c:pt>
                <c:pt idx="1">
                  <c:v>8.1</c:v>
                </c:pt>
                <c:pt idx="2">
                  <c:v>9</c:v>
                </c:pt>
                <c:pt idx="3">
                  <c:v>8</c:v>
                </c:pt>
                <c:pt idx="4">
                  <c:v>9.4</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Your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Your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Your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Your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Your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Your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Your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Your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1.3576310488584999</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2.4</c:v>
                </c:pt>
                <c:pt idx="1">
                  <c:v>2.2000000000000002</c:v>
                </c:pt>
                <c:pt idx="2">
                  <c:v>2</c:v>
                </c:pt>
                <c:pt idx="3">
                  <c:v>1.8</c:v>
                </c:pt>
                <c:pt idx="4">
                  <c:v>1.8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7.6</c:v>
                </c:pt>
                <c:pt idx="1">
                  <c:v>7.8</c:v>
                </c:pt>
                <c:pt idx="2">
                  <c:v>8</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Sheet1!$B$2:$B$6</c:f>
              <c:numCache>
                <c:formatCode>0.0</c:formatCode>
                <c:ptCount val="5"/>
                <c:pt idx="0">
                  <c:v>0.6</c:v>
                </c:pt>
                <c:pt idx="1">
                  <c:v>0.7</c:v>
                </c:pt>
                <c:pt idx="2">
                  <c:v>0.8</c:v>
                </c:pt>
                <c:pt idx="3">
                  <c:v>0.9</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Sheet1!$C$2:$C$6</c:f>
              <c:numCache>
                <c:formatCode>0.0</c:formatCode>
                <c:ptCount val="5"/>
                <c:pt idx="0">
                  <c:v>9.4</c:v>
                </c:pt>
                <c:pt idx="1">
                  <c:v>9.3000000000000007</c:v>
                </c:pt>
                <c:pt idx="2">
                  <c:v>9.1999999999999993</c:v>
                </c:pt>
                <c:pt idx="3">
                  <c:v>9.1</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0.10011055719059997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0.12543000000000004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1.3094780000000001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0.12542999999999971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0.44990700000000006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0.83321600000000018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1.357631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Your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Your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Your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Your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Your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Your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Your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Your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9.0614672202152597</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Q14. Were you able to get hospital food outside of set meal times?</c:v>
                </c:pt>
                <c:pt idx="1">
                  <c:v>The hospital and ward Q13. Did you get enough help from staff to eat your meals?</c:v>
                </c:pt>
                <c:pt idx="2">
                  <c:v>Admission to hospital Q3. How long do you feel you had to wait to get to a bed on a ward after you arrived at the hospital?</c:v>
                </c:pt>
                <c:pt idx="3">
                  <c:v>The hospital and ward Q12. How would you rate the hospital food?</c:v>
                </c:pt>
                <c:pt idx="4">
                  <c:v>The hospital and ward Q8. How clean was the hospital room or ward that you were in?</c:v>
                </c:pt>
              </c:strCache>
            </c:strRef>
          </c:cat>
          <c:val>
            <c:numRef>
              <c:f>Sheet1!$B$2:$B$6</c:f>
              <c:numCache>
                <c:formatCode>0.0</c:formatCode>
                <c:ptCount val="5"/>
                <c:pt idx="0">
                  <c:v>5.0999999999999996</c:v>
                </c:pt>
                <c:pt idx="1">
                  <c:v>6.9</c:v>
                </c:pt>
                <c:pt idx="2">
                  <c:v>6.3</c:v>
                </c:pt>
                <c:pt idx="3">
                  <c:v>6.5</c:v>
                </c:pt>
                <c:pt idx="4">
                  <c:v>8.6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Q14. Were you able to get hospital food outside of set meal times?</c:v>
                </c:pt>
                <c:pt idx="1">
                  <c:v>The hospital and ward Q13. Did you get enough help from staff to eat your meals?</c:v>
                </c:pt>
                <c:pt idx="2">
                  <c:v>Admission to hospital Q3. How long do you feel you had to wait to get to a bed on a ward after you arrived at the hospital?</c:v>
                </c:pt>
                <c:pt idx="3">
                  <c:v>The hospital and ward Q12. How would you rate the hospital food?</c:v>
                </c:pt>
                <c:pt idx="4">
                  <c:v>The hospital and ward Q8. How clean was the hospital room or ward that you were in?</c:v>
                </c:pt>
              </c:strCache>
            </c:strRef>
          </c:cat>
          <c:val>
            <c:numRef>
              <c:f>Sheet1!$C$2:$C$6</c:f>
              <c:numCache>
                <c:formatCode>0.0</c:formatCode>
                <c:ptCount val="5"/>
                <c:pt idx="0">
                  <c:v>5.9</c:v>
                </c:pt>
                <c:pt idx="1">
                  <c:v>7.5</c:v>
                </c:pt>
                <c:pt idx="2">
                  <c:v>6.8</c:v>
                </c:pt>
                <c:pt idx="3">
                  <c:v>7</c:v>
                </c:pt>
                <c:pt idx="4">
                  <c:v>9.1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Sheet1!$B$2:$B$6</c:f>
              <c:numCache>
                <c:formatCode>0.0</c:formatCode>
                <c:ptCount val="5"/>
                <c:pt idx="0">
                  <c:v>9.6</c:v>
                </c:pt>
                <c:pt idx="1">
                  <c:v>9.3000000000000007</c:v>
                </c:pt>
                <c:pt idx="2">
                  <c:v>9.3000000000000007</c:v>
                </c:pt>
                <c:pt idx="3">
                  <c:v>9.3000000000000007</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Sheet1!$C$2:$C$6</c:f>
              <c:numCache>
                <c:formatCode>0.0</c:formatCode>
                <c:ptCount val="5"/>
                <c:pt idx="0">
                  <c:v>0.40000000000000036</c:v>
                </c:pt>
                <c:pt idx="1">
                  <c:v>0.69999999999999929</c:v>
                </c:pt>
                <c:pt idx="2">
                  <c:v>0.69999999999999929</c:v>
                </c:pt>
                <c:pt idx="3">
                  <c:v>0.69999999999999929</c:v>
                </c:pt>
                <c:pt idx="4">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Sheet1!$B$2:$B$6</c:f>
              <c:numCache>
                <c:formatCode>0.0</c:formatCode>
                <c:ptCount val="5"/>
                <c:pt idx="0">
                  <c:v>8.6</c:v>
                </c:pt>
                <c:pt idx="1">
                  <c:v>8.6999999999999993</c:v>
                </c:pt>
                <c:pt idx="2">
                  <c:v>8.6999999999999993</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Teaching Hospitals NHS Trust</c:v>
                </c:pt>
                <c:pt idx="4">
                  <c:v>Bedfordshire Hospitals NHS Foundation Trust</c:v>
                </c:pt>
              </c:strCache>
            </c:strRef>
          </c:cat>
          <c:val>
            <c:numRef>
              <c:f>Sheet1!$C$2:$C$6</c:f>
              <c:numCache>
                <c:formatCode>0.0</c:formatCode>
                <c:ptCount val="5"/>
                <c:pt idx="0">
                  <c:v>1.4000000000000004</c:v>
                </c:pt>
                <c:pt idx="1">
                  <c:v>1.3000000000000007</c:v>
                </c:pt>
                <c:pt idx="2">
                  <c:v>1.3000000000000007</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0.26853200000000044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0.21690300000000029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6.0470999999999719E-2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0.6313089999999999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6.0470999999999719E-2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0.21690300000000029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9.5990000000000464E-2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9.0614670000000004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Your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Your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Your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Your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Your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Your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Your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Your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8.0397927611989299</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Sheet1!$B$2:$B$6</c:f>
              <c:numCache>
                <c:formatCode>0.0</c:formatCode>
                <c:ptCount val="5"/>
                <c:pt idx="0">
                  <c:v>9.1999999999999993</c:v>
                </c:pt>
                <c:pt idx="1">
                  <c:v>8.4</c:v>
                </c:pt>
                <c:pt idx="2">
                  <c:v>8.4</c:v>
                </c:pt>
                <c:pt idx="3">
                  <c:v>8.4</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Sheet1!$C$2:$C$6</c:f>
              <c:numCache>
                <c:formatCode>0.0</c:formatCode>
                <c:ptCount val="5"/>
                <c:pt idx="0">
                  <c:v>0.80000000000000071</c:v>
                </c:pt>
                <c:pt idx="1">
                  <c:v>1.5999999999999996</c:v>
                </c:pt>
                <c:pt idx="2">
                  <c:v>1.5999999999999996</c:v>
                </c:pt>
                <c:pt idx="3">
                  <c:v>1.5999999999999996</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Sheet1!$B$2:$B$6</c:f>
              <c:numCache>
                <c:formatCode>0.0</c:formatCode>
                <c:ptCount val="5"/>
                <c:pt idx="0">
                  <c:v>7.5</c:v>
                </c:pt>
                <c:pt idx="1">
                  <c:v>7.6</c:v>
                </c:pt>
                <c:pt idx="2">
                  <c:v>7.6</c:v>
                </c:pt>
                <c:pt idx="3">
                  <c:v>7.7</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The Queen Elizabeth Hospital King's Lynn NHS Foundation Trust</c:v>
                </c:pt>
                <c:pt idx="4">
                  <c:v>Milton Keynes University Hospital NHS Foundation Trust</c:v>
                </c:pt>
              </c:strCache>
            </c:strRef>
          </c:cat>
          <c:val>
            <c:numRef>
              <c:f>Sheet1!$C$2:$C$6</c:f>
              <c:numCache>
                <c:formatCode>0.0</c:formatCode>
                <c:ptCount val="5"/>
                <c:pt idx="0">
                  <c:v>2.5</c:v>
                </c:pt>
                <c:pt idx="1">
                  <c:v>2.4000000000000004</c:v>
                </c:pt>
                <c:pt idx="2">
                  <c:v>2.4000000000000004</c:v>
                </c:pt>
                <c:pt idx="3">
                  <c:v>2.2999999999999998</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0.27609902827430055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7.9750999999999905E-2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0.83258599999999916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7.9750999999999905E-2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0.28605700000000134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0.47919599999999996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8.0397929999999995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Your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Your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Your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Your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Your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Your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Your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Your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7.3227704801098001</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Sheet1!$B$2:$B$6</c:f>
              <c:numCache>
                <c:formatCode>0.0</c:formatCode>
                <c:ptCount val="5"/>
                <c:pt idx="0">
                  <c:v>9</c:v>
                </c:pt>
                <c:pt idx="1">
                  <c:v>7.9</c:v>
                </c:pt>
                <c:pt idx="2">
                  <c:v>7.3</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Sheet1!$C$2:$C$6</c:f>
              <c:numCache>
                <c:formatCode>0.0</c:formatCode>
                <c:ptCount val="5"/>
                <c:pt idx="0">
                  <c:v>1</c:v>
                </c:pt>
                <c:pt idx="1">
                  <c:v>2.0999999999999996</c:v>
                </c:pt>
                <c:pt idx="2">
                  <c:v>2.7</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Sheet1!$B$2:$B$6</c:f>
              <c:numCache>
                <c:formatCode>0.0</c:formatCode>
                <c:ptCount val="5"/>
                <c:pt idx="0">
                  <c:v>5.9</c:v>
                </c:pt>
                <c:pt idx="1">
                  <c:v>6.3</c:v>
                </c:pt>
                <c:pt idx="2">
                  <c:v>6.6</c:v>
                </c:pt>
                <c:pt idx="3">
                  <c:v>6.7</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Sheet1!$C$2:$C$6</c:f>
              <c:numCache>
                <c:formatCode>0.0</c:formatCode>
                <c:ptCount val="5"/>
                <c:pt idx="0">
                  <c:v>4.0999999999999996</c:v>
                </c:pt>
                <c:pt idx="1">
                  <c:v>3.7</c:v>
                </c:pt>
                <c:pt idx="2">
                  <c:v>3.4000000000000004</c:v>
                </c:pt>
                <c:pt idx="3">
                  <c:v>3.3</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0.4872124419409003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0.16684199999999993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1.7417999999999996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0.76528500000000044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0.78221100000000021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6.2677019999999999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7.4033000000000015E-2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0.48711600000000033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0.13580400000000026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1.4177750000000007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0.62291999999999881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0.34616300000000066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8.3778389999999998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Your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Your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Your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Your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Your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Your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Your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Your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7.4453530744013001</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Sheet1!$B$2:$B$6</c:f>
              <c:numCache>
                <c:formatCode>0.0</c:formatCode>
                <c:ptCount val="5"/>
                <c:pt idx="0">
                  <c:v>8.9</c:v>
                </c:pt>
                <c:pt idx="1">
                  <c:v>7.8</c:v>
                </c:pt>
                <c:pt idx="2">
                  <c:v>7.8</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Sheet1!$C$2:$C$6</c:f>
              <c:numCache>
                <c:formatCode>0.0</c:formatCode>
                <c:ptCount val="5"/>
                <c:pt idx="0">
                  <c:v>1.0999999999999996</c:v>
                </c:pt>
                <c:pt idx="1">
                  <c:v>2.2000000000000002</c:v>
                </c:pt>
                <c:pt idx="2">
                  <c:v>2.2000000000000002</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Sheet1!$B$2:$B$6</c:f>
              <c:numCache>
                <c:formatCode>0.0</c:formatCode>
                <c:ptCount val="5"/>
                <c:pt idx="0">
                  <c:v>7.1</c:v>
                </c:pt>
                <c:pt idx="1">
                  <c:v>7.2</c:v>
                </c:pt>
                <c:pt idx="2">
                  <c:v>7.4</c:v>
                </c:pt>
                <c:pt idx="3">
                  <c:v>7.4</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East and North Hertfordshire NHS Trust</c:v>
                </c:pt>
                <c:pt idx="4">
                  <c:v>The Queen Elizabeth Hospital King's Lynn NHS Foundation Trust</c:v>
                </c:pt>
              </c:strCache>
            </c:strRef>
          </c:cat>
          <c:val>
            <c:numRef>
              <c:f>Sheet1!$C$2:$C$6</c:f>
              <c:numCache>
                <c:formatCode>0.0</c:formatCode>
                <c:ptCount val="5"/>
                <c:pt idx="0">
                  <c:v>2.9000000000000004</c:v>
                </c:pt>
                <c:pt idx="1">
                  <c:v>2.8</c:v>
                </c:pt>
                <c:pt idx="2">
                  <c:v>2.5999999999999996</c:v>
                </c:pt>
                <c:pt idx="3">
                  <c:v>2.5999999999999996</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89.087299999999999</c:v>
                </c:pt>
                <c:pt idx="1">
                  <c:v>1.3889</c:v>
                </c:pt>
                <c:pt idx="2">
                  <c:v>3.7698</c:v>
                </c:pt>
                <c:pt idx="3">
                  <c:v>2.5794000000000001</c:v>
                </c:pt>
                <c:pt idx="4">
                  <c:v>0.39679999999999999</c:v>
                </c:pt>
                <c:pt idx="5">
                  <c:v>2.7778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8.4729999999999528E-2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0.4552770000000006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0.12692799999999949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1.325107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0.58220500000000008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0.49821000000000026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7.4318679999999997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3.8148097101900369E-2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0.18624200000000002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1.9443429999999999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0.85427499999999945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1.6512890000000002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6.0681989999999999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0.13529900000000072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0.29786499999999982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8.3042999999999978E-2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0.86695200000000039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0.38090699999999877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0.53167900000000046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8.1641449999999995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4.6456999999999304E-2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0.30303700000000067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8.4484999999999921E-2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0.88200700000000065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0.38752199999999881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0.40423100000000112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7.9777880000000003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0.28987009375560024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0.18429599999999979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1.9240209999999998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0.8453450000000009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0.52818999999999861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6.3685890000000001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4.7162000000000148E-2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0.24653799999999926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6.8732999999999933E-2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0.71756100000000167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6.8731999999998905E-2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0.24653800000000103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0.11046299999999931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8.6404099999999993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0.25082802279210004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0.10543199999999953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1.1006910000000003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0.10543200000000041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0.37817199999999929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0.22232499999999966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7.7017939999999996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0.23821336853580011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9.4119000000000064E-2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0.9825809999999997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9.4117999999999924E-2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0.33759300000000003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0.44001100000000015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8.4888329999999996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22.7181</c:v>
                </c:pt>
                <c:pt idx="1">
                  <c:v>0.60850000000000004</c:v>
                </c:pt>
                <c:pt idx="2">
                  <c:v>68.356999999999999</c:v>
                </c:pt>
                <c:pt idx="3">
                  <c:v>1.2170000000000001</c:v>
                </c:pt>
                <c:pt idx="4">
                  <c:v>0.40570000000000001</c:v>
                </c:pt>
                <c:pt idx="5">
                  <c:v>1.2170000000000001</c:v>
                </c:pt>
                <c:pt idx="6">
                  <c:v>0.60850000000000004</c:v>
                </c:pt>
                <c:pt idx="7">
                  <c:v>2.0284</c:v>
                </c:pt>
                <c:pt idx="8">
                  <c:v>2.8397999999999999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0.4782529999999996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0.41078800000000015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0.11452499999999954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1.1956200000000008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0.1145239999999994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0.41078800000000015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0.30258899999999933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7.8673450000000003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0.35345096031469936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0.11301400000000061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1.1798529999999996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0.11301399999999973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0.4053709999999997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0.69779700000000133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6.5430700000000002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0.25663900992979993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0.16146900000000031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1.6857160000000002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0.16146900000000031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0.57917400000000008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0.26252399999999909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6.8790300000000002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0.43569553586260046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0.18532899999999941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1.9347989999999999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0.18532800000000016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0.66475200000000001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0.94200600000000101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5.1399920000000003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0.35186700000000037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0.16644299999999923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4.6404000000000778E-2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0.4844419999999996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4.640299999999975E-2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0.16644299999999923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0.10272199999999998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9.5185279999999999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0.77259999999999995</c:v>
                </c:pt>
                <c:pt idx="1">
                  <c:v>0.22740000000000005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0.77259999999999995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Your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Your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Your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Your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Your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Your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Your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Your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8.7432810473644995</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Sheet1!$B$2:$B$6</c:f>
              <c:numCache>
                <c:formatCode>0.0</c:formatCode>
                <c:ptCount val="5"/>
                <c:pt idx="0">
                  <c:v>9.3000000000000007</c:v>
                </c:pt>
                <c:pt idx="1">
                  <c:v>9</c:v>
                </c:pt>
                <c:pt idx="2">
                  <c:v>8.9</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Sheet1!$C$2:$C$6</c:f>
              <c:numCache>
                <c:formatCode>0.0</c:formatCode>
                <c:ptCount val="5"/>
                <c:pt idx="0">
                  <c:v>0.69999999999999929</c:v>
                </c:pt>
                <c:pt idx="1">
                  <c:v>1</c:v>
                </c:pt>
                <c:pt idx="2">
                  <c:v>1.0999999999999996</c:v>
                </c:pt>
                <c:pt idx="3">
                  <c:v>1.1999999999999993</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Sheet1!$B$2:$B$6</c:f>
              <c:numCache>
                <c:formatCode>0.0</c:formatCode>
                <c:ptCount val="5"/>
                <c:pt idx="0">
                  <c:v>8.3000000000000007</c:v>
                </c:pt>
                <c:pt idx="1">
                  <c:v>8.4</c:v>
                </c:pt>
                <c:pt idx="2">
                  <c:v>8.4</c:v>
                </c:pt>
                <c:pt idx="3">
                  <c:v>8.4</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Bedfordshire Hospitals NHS Foundation Trust</c:v>
                </c:pt>
                <c:pt idx="1">
                  <c:v>The Princess Alexandra Hospital NHS Trust</c:v>
                </c:pt>
                <c:pt idx="2">
                  <c:v>West Hertfordshire Teaching Hospitals NHS Trust</c:v>
                </c:pt>
                <c:pt idx="3">
                  <c:v>The Queen Elizabeth Hospital King's Lynn NHS Foundation Trust</c:v>
                </c:pt>
                <c:pt idx="4">
                  <c:v>Mid and South Essex NHS Foundation Trust</c:v>
                </c:pt>
              </c:strCache>
            </c:strRef>
          </c:cat>
          <c:val>
            <c:numRef>
              <c:f>Sheet1!$C$2:$C$6</c:f>
              <c:numCache>
                <c:formatCode>0.0</c:formatCode>
                <c:ptCount val="5"/>
                <c:pt idx="0">
                  <c:v>1.6999999999999993</c:v>
                </c:pt>
                <c:pt idx="1">
                  <c:v>1.5999999999999996</c:v>
                </c:pt>
                <c:pt idx="2">
                  <c:v>1.5999999999999996</c:v>
                </c:pt>
                <c:pt idx="3">
                  <c:v>1.5999999999999996</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0.13304899999999975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0.23541100000000093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6.5630999999999773E-2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0.68517600000000023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6.5630999999999773E-2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0.23541099999999915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0.22175999999999974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8.6681500000000007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2.2963999999999984E-2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0.19469000000000136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5.4278000000000048E-2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0.5666569999999993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5.42789999999993E-2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0.19469000000000136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0.19164999999999921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9.1236130000000006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0.18246023587500027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7.8787999999999414E-2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0.82253400000000099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7.8787999999999414E-2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0.28260399999999919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0.12282400000000138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8.4380799999999994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51.814500000000002</c:v>
                </c:pt>
                <c:pt idx="2">
                  <c:v>47.782299999999999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Your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Your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Your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Your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Your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Your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Your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Your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8.39842464834061</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Sheet1!$B$2:$B$6</c:f>
              <c:numCache>
                <c:formatCode>0.0</c:formatCode>
                <c:ptCount val="5"/>
                <c:pt idx="0">
                  <c:v>9.1999999999999993</c:v>
                </c:pt>
                <c:pt idx="1">
                  <c:v>8.6</c:v>
                </c:pt>
                <c:pt idx="2">
                  <c:v>8.6</c:v>
                </c:pt>
                <c:pt idx="3">
                  <c:v>8.5</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Sheet1!$C$2:$C$6</c:f>
              <c:numCache>
                <c:formatCode>0.0</c:formatCode>
                <c:ptCount val="5"/>
                <c:pt idx="0">
                  <c:v>0.80000000000000071</c:v>
                </c:pt>
                <c:pt idx="1">
                  <c:v>1.4000000000000004</c:v>
                </c:pt>
                <c:pt idx="2">
                  <c:v>1.4000000000000004</c:v>
                </c:pt>
                <c:pt idx="3">
                  <c:v>1.5</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7.9</c:v>
                </c:pt>
                <c:pt idx="1">
                  <c:v>8</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Teaching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2.0999999999999996</c:v>
                </c:pt>
                <c:pt idx="1">
                  <c:v>2</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0.16093000000000046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0.26964800000000011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7.5175999999999021E-2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0.78482500000000144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7.5175999999999021E-2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0.26964800000000011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0.21430100000000074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8.645778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7.9726000000000852E-2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0.23266999999999882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6.486700000000134E-2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0.67720100000000016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6.4866999999999564E-2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0.23267099999999985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3.5809000000000424E-2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9.1358639999999998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0.12742499999999968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0.2888799999999998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8.0538000000000665E-2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0.8408029999999993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8.0538000000000665E-2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0.28888099999999994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9.795500000000068E-2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8.5523720000000001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0.45959400000000006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0.34946699999999975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9.7427999999999848E-2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1.0171419999999998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9.7428999999999988E-2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0.3494660000000005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0.76757100000000023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7.2596860000000003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Your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Your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Your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Your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Your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Your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Your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Your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7.8923272937455904</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Sheet1!$B$2:$B$6</c:f>
              <c:numCache>
                <c:formatCode>0.0</c:formatCode>
                <c:ptCount val="5"/>
                <c:pt idx="0">
                  <c:v>9.1</c:v>
                </c:pt>
                <c:pt idx="1">
                  <c:v>8.1999999999999993</c:v>
                </c:pt>
                <c:pt idx="2">
                  <c:v>8.1999999999999993</c:v>
                </c:pt>
                <c:pt idx="3">
                  <c:v>8</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Sheet1!$C$2:$C$6</c:f>
              <c:numCache>
                <c:formatCode>0.0</c:formatCode>
                <c:ptCount val="5"/>
                <c:pt idx="0">
                  <c:v>0.90000000000000036</c:v>
                </c:pt>
                <c:pt idx="1">
                  <c:v>1.8000000000000007</c:v>
                </c:pt>
                <c:pt idx="2">
                  <c:v>1.8000000000000007</c:v>
                </c:pt>
                <c:pt idx="3">
                  <c:v>2</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Sheet1!$B$2:$B$6</c:f>
              <c:numCache>
                <c:formatCode>0.0</c:formatCode>
                <c:ptCount val="5"/>
                <c:pt idx="0">
                  <c:v>7.5</c:v>
                </c:pt>
                <c:pt idx="1">
                  <c:v>7.6</c:v>
                </c:pt>
                <c:pt idx="2">
                  <c:v>7.6</c:v>
                </c:pt>
                <c:pt idx="3">
                  <c:v>7.6</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Teaching Hospitals NHS Trust</c:v>
                </c:pt>
                <c:pt idx="3">
                  <c:v>Milton Keynes University Hospital NHS Foundation Trust</c:v>
                </c:pt>
                <c:pt idx="4">
                  <c:v>The Queen Elizabeth Hospital King's Lynn NHS Foundation Trust</c:v>
                </c:pt>
              </c:strCache>
            </c:strRef>
          </c:cat>
          <c:val>
            <c:numRef>
              <c:f>Sheet1!$C$2:$C$6</c:f>
              <c:numCache>
                <c:formatCode>0.0</c:formatCode>
                <c:ptCount val="5"/>
                <c:pt idx="0">
                  <c:v>2.5</c:v>
                </c:pt>
                <c:pt idx="1">
                  <c:v>2.4000000000000004</c:v>
                </c:pt>
                <c:pt idx="2">
                  <c:v>2.4000000000000004</c:v>
                </c:pt>
                <c:pt idx="3">
                  <c:v>2.4000000000000004</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0.4301389999999996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0.28031999999999968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7.8151000000000082E-2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0.81588500000000064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7.8151000000000082E-2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0.28031999999999968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0.25090199999999996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7.9110110000000002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0.2123807007294003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8.5791999999999646E-2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0.89565200000000011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8.5791000000000395E-2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0.30772599999999972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0.64249100000000059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6.7675000000000001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0.14235746760379975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6.1393000000000697E-2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0.64093300000000042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6.1392999999998921E-2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0.22020999999999979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0.29303600000000074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8.7862969999999994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0.165991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0.38427899999999937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0.10713400000000028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1.1184629999999993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0.10713400000000028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0.38427900000000115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0.55003099999999883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7.2299930000000003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0.13961902761539946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0.146007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1.5242910000000007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0.52371199999999973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1.5778620000000005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6.0800400000000003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4.7618999999999998</c:v>
                </c:pt>
                <c:pt idx="1">
                  <c:v>9.5237999999999996</c:v>
                </c:pt>
                <c:pt idx="2">
                  <c:v>26.3889</c:v>
                </c:pt>
                <c:pt idx="3">
                  <c:v>59.325400000000002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0.1294951687210002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3.7932000000001409E-2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0.39600699999999911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3.7931999999999633E-2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0.13605900000000126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0.16333899999999879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9.4270010000000006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0.25890500000000038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0.18945700000000087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5.2818999999999505E-2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0.55142500000000005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5.2818999999999505E-2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0.18945800000000013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0.24844799999999978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8.8702210000000008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0.27444597606460075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8.5513999999999868E-2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0.89275000000000038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8.5513999999999868E-2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0.30672899999999892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0.45818799999999982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8.0665549999999993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Your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Your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Your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Your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Your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Your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Your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Your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8.1589793347045596</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Sheet1!$B$2:$B$6</c:f>
              <c:numCache>
                <c:formatCode>0.0</c:formatCode>
                <c:ptCount val="5"/>
                <c:pt idx="0">
                  <c:v>8.6</c:v>
                </c:pt>
                <c:pt idx="1">
                  <c:v>8.5</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Sheet1!$C$2:$C$6</c:f>
              <c:numCache>
                <c:formatCode>0.0</c:formatCode>
                <c:ptCount val="5"/>
                <c:pt idx="0">
                  <c:v>1.4000000000000004</c:v>
                </c:pt>
                <c:pt idx="1">
                  <c:v>1.5</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Sheet1!$B$2:$B$6</c:f>
              <c:numCache>
                <c:formatCode>0.0</c:formatCode>
                <c:ptCount val="5"/>
                <c:pt idx="0">
                  <c:v>7.5</c:v>
                </c:pt>
                <c:pt idx="1">
                  <c:v>7.7</c:v>
                </c:pt>
                <c:pt idx="2">
                  <c:v>7.8</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West Hertfordshire Teaching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Sheet1!$C$2:$C$6</c:f>
              <c:numCache>
                <c:formatCode>0.0</c:formatCode>
                <c:ptCount val="5"/>
                <c:pt idx="0">
                  <c:v>2.5</c:v>
                </c:pt>
                <c:pt idx="1">
                  <c:v>2.2999999999999998</c:v>
                </c:pt>
                <c:pt idx="2">
                  <c:v>2.2000000000000002</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0.10396300000000025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0.21526000000000067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6.001299999999965E-2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0.62652899999999967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6.001299999999965E-2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0.21526000000000067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0.15132499999999993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8.8530540000000002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0.58314600000000016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0.2431599999999996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6.7791000000000601E-2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0.70773099999999989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6.7791000000000601E-2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0.24316099999999885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0.46503799999999984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7.7419409999999997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6.3867000000000118E-2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0.30273000000000039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8.4398999999999447E-2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0.88111099999999976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8.4399000000001223E-2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0.30272899999999936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0.47426199999999952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7.8819429999999997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Your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Your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Your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Your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Your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Your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Your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Your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7.0217918000168202</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RWH | East and North Hertfordshire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RWH | East and North Hertfordshire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RWH | East and North Hertfordshire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East and North Hertfordshire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499580372"/>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065193425"/>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Q20. Did you have confidence and trust in the nurses treating you?</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Q15. During your time in hospital, did you get enough to drink?</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2226472881"/>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8313742"/>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2771025169"/>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Q14. Were you able to get hospital food outside of set meal times?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Q12. How would you rate the hospital food?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Q8. How clean was the hospital room or ward that you were in?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0721901"/>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43038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2308462"/>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38801775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218139413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446214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95644655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670302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86160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8278787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6661104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114467054"/>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FBD8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5FBD8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48141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3026555"/>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48551982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4210124133"/>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9267045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81107782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049903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00247262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93437639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2590233204"/>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26339825"/>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270148362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76401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37474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895290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02430252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84133409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175594653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336574057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182689443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7021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63037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4586504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28007603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1009024050"/>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635112607"/>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86737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45579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987262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859628"/>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68003107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2597787124"/>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9621530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11293123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4149957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52806445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172534008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71887403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13462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19859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367840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330018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41886431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150987579"/>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5803306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40015694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2015643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81944702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67315730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403390102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2545515841"/>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7296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073379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76745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339046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325064118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156230923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3911281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88150735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7061377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1698734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131871127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64664106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572246804"/>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06093459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13378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39705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187693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415882199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55271556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80376153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99088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9644243"/>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7414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649522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143085594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51485416"/>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5294676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29778342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264621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60940631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10369346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41397286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99987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485027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96987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9366563"/>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13438359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584037326"/>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1396318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5636555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1913162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00649780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140815242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96860563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4007417782"/>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45787217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15856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858108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3969835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74462885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219227085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78514463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913884969"/>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80585626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348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37441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03774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4056060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235060420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00970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018057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45823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8276720"/>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7215247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3962709700"/>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9544759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216115012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7526392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532984973"/>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5736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20728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450365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5513054"/>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1245270868"/>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1895421019"/>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663037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8555361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2744753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306543115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40195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49218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014000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36320233"/>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28305107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272558469"/>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7239888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034998241"/>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3067219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231319486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620477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93355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9012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7686801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146045934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0129424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(107)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3156478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2336221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74466189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27113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89293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41015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42322018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9006401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0362621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(245)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292338348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62901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39179965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0648257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04714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46472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38833211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80051886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75089266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64418346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68622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8310012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19242599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(427)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657160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13385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427420833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7734201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54429806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7180957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04085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151180903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42761030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(466)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98916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82167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292110915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40908578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9789741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(311)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3105226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64941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217117466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45174494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(284)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633748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56774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42828470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3041561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8355182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(238)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1454712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80374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9791161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1915516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075947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31382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3906793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47899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385625377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214824586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6325153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0756243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158208160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7785780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(194)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92673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174163641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41449977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12226398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259056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4597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93433498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6231524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(433)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35406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829644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33078915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7473192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8701814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(477)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3677198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911362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46106689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56537908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256903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78842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133996458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0601285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6926137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(447)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62935113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270287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42898839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2780449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0381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92728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23328434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47981067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42117451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(471)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26548466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50004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367326577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5557163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(477)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23785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673820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509970717"/>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7102350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86499690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(418)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3870954057"/>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98399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05544817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63630793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23258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58723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2970461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358055123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6746561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25700955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98933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40652196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41707197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(385)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99643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72603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90179256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20720693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7186347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485448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50435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8018917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51378327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081260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77063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5944837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2121305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11200327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(392)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166224148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30044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3891342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9805939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(430)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28760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12996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73258609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8846104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6736447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(237)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78183518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158469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42511028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41928456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(258)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337950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4513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8214839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2952177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283897266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(259)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75646890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32276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339270192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37448412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(467)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09341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698556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645965971"/>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306587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365940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(340)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029399900"/>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70020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390495080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8882930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(174)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56423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035170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2926647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13811967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3130528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(478)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56061103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26640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76877799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5833682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237142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81727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372221577"/>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3270731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416132997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(329)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96119555"/>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03056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412053551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8745404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(374)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449073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9138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53179146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349068733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15128259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(442)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81506872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74974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120440309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1652467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(424)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16961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00234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752213104"/>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13247206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45848473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(246)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273278170"/>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32638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18727512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7191373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(245)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106321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10825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87897869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419813919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88635563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244765144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53431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4672279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82752704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457656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989887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78267662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190522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41302608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29515349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LISTER HOSPITAL (474)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18028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79128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11276387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2419981137"/>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5FBD83"/>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51431992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919177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838829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186858228"/>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421767962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623958475"/>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8503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315416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779580603"/>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100849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79420593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35151115"/>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95647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62463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74640621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4003312460"/>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833674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52581857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28961881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3652822762"/>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02831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6086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48450650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96613378"/>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91770693"/>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1717669922"/>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20878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0511664"/>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480693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61965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56760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5715589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Q8. How clean was the hospital room or ward that you were in?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86406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4055745069"/>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56074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20313749"/>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285882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125551036"/>
              </p:ext>
            </p:extLst>
          </p:nvPr>
        </p:nvGraphicFramePr>
        <p:xfrm>
          <a:off x="469068" y="1548000"/>
          <a:ext cx="11253864" cy="2013248"/>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other patients?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1219880267"/>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26233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East and North Hertfordshire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652060969"/>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be admitted: patients feeling that they waited the right amount of time on the waiting list before being admitted to hospital
Taking medication: patients being able to take medication they brought to hospital when needed
Confidence and trust: patients having confidence and trust in the nurses treating them
Further health or social care services: patients being given information about further health or social care services they may need after leaving hospital
Having enough to drink: patients getting enough to drink whilst in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54758585"/>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Food outside set meal times: patients being able to get hospital food outside of set meal times, if needed
Help with eating: patients being given enough help from staff to eat meals, if needed
Waiting to get to a bed: patients feeling that they waited the right amount of time to get to a bed on a ward after they arrived at the hospital
Quality of food: patients describing the hospital food as good
Cleanliness: patients feeling that the hospital room or ward they were in was clean</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East and North Hertfordshire NHS Trust who had attended in late 2021. Responses were received from 504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17459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99985872"/>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504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417240317"/>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09556925"/>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252391550"/>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4298238"/>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4266034146"/>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50%</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718139577"/>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1311689365"/>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42565542"/>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367659541"/>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1425621360"/>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2922377"/>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1678462995"/>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0704130"/>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08042017"/>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3936810513"/>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19338</TotalTime>
  <Words>15916</Words>
  <Application>Microsoft Office PowerPoint</Application>
  <PresentationFormat>Widescreen</PresentationFormat>
  <Paragraphs>2239</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East and North Hertfordshire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